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310" r:id="rId3"/>
    <p:sldId id="311" r:id="rId4"/>
    <p:sldId id="312" r:id="rId5"/>
    <p:sldId id="313" r:id="rId6"/>
    <p:sldId id="315" r:id="rId7"/>
    <p:sldId id="314" r:id="rId8"/>
    <p:sldId id="316" r:id="rId9"/>
    <p:sldId id="317" r:id="rId10"/>
    <p:sldId id="319" r:id="rId11"/>
    <p:sldId id="318" r:id="rId12"/>
    <p:sldId id="32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BB26-0150-E03C-FB4D-C9EC2485A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B4850-B647-418F-9951-532B32A35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BAD6E-AD4F-4E74-EB11-0BF92E32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5D241-5A16-4D6F-B7C8-302DA9DC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F18F3-3EBE-E9E8-4146-0D12F5C6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6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CFC2-554B-5C52-6F79-E52827E6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E6D38-B6D5-C0F0-2515-7E22AF070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BE4DE-6A8D-82BA-EC47-3D1D4B32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704B-ED12-9C4F-BD95-89BF0EE4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4A62D-8FBF-DB2D-8A85-38F7687D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0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6D4A5E-CEED-CC43-44ED-90E8760AD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ACAE4-2BD6-6C2C-2613-D2B215267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21B70-6553-77BE-FAFF-22438C39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8F19-A049-B536-4C01-3813AFF9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B42AB-449D-C8F5-CF2F-37EF8EA8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Seal on the Oval. Used as a background picture.">
            <a:extLst>
              <a:ext uri="{FF2B5EF4-FFF2-40B4-BE49-F238E27FC236}">
                <a16:creationId xmlns:a16="http://schemas.microsoft.com/office/drawing/2014/main" id="{C4E00CA3-028B-4946-BBB4-5C31154E3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42" b="11942"/>
          <a:stretch/>
        </p:blipFill>
        <p:spPr>
          <a:xfrm>
            <a:off x="400279" y="374573"/>
            <a:ext cx="11391441" cy="5772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F839D-17A6-464E-BE22-E9B747DF3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279" y="1912072"/>
            <a:ext cx="11390045" cy="2387600"/>
          </a:xfrm>
          <a:solidFill>
            <a:srgbClr val="FFFFFF">
              <a:alpha val="69804"/>
            </a:srgbClr>
          </a:solidFill>
        </p:spPr>
        <p:txBody>
          <a:bodyPr lIns="365760" anchor="ctr">
            <a:normAutofit/>
          </a:bodyPr>
          <a:lstStyle>
            <a:lvl1pPr algn="l"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8FA3-A642-4E78-8E7B-809942D8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1CDF-2BA0-4B12-BAB3-F078D4D1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02ADA-344D-4C5C-97AD-978608FF7B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3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8DB4-CC7E-C869-CE84-2EA8B6AF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A3451-C968-0FD7-6B9F-AF64DC7A5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4BE9C-44EF-D8BE-3424-3DF63C0A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E615-8F43-DD96-349C-F1B181322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83D01-77EB-F845-673C-E393F6C3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3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AE08-4C5B-BD65-6E04-E2C586BE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C4DA8-2024-EBE4-D1D1-0BEECFE48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65A39-862B-AD56-8361-71E0823E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6DF6-14A9-63D5-DB76-08D1A0EE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AEDB7-FBB1-F542-17D7-D71A0ACC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6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F3DA-1C87-3698-FB45-BCBB3AF6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B4C02-31BB-B478-D163-D9DAFFDD9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90DC0-8B3D-A75D-CAEC-3F6A8411F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44B32-B0B7-054C-9A99-06E14E42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7C290-1A1E-76C0-E172-54842203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C5A6F-FC8D-7D8C-C9E3-86771A48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5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2D99E-964E-A194-B56D-6EAB9E82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09E47-83F8-9D4D-14CA-24CA2B272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E1773-E7F8-7128-24E6-D8506B364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B0872-7EE3-E822-B2D7-8389ACB6F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FC799-4293-EE4B-9D22-AEE4EBB8B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58951-AFFD-342D-CE52-200727DF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63AAB-CB80-EC2E-298E-75536E5C7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2DCE0-9848-227A-C0F6-F6DED322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7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E1B8-9DAE-8827-B70E-ADA46D2C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659AF-88C9-80E7-9A1E-1518FBDF1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BCF03-C393-3776-0E24-C4070694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69331-6273-1B44-CE12-9CA0380C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5F6F6C-AE50-CB77-2493-9DC0A6FBD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E3FDAC-C621-CB30-1B3A-9FA0D10A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F81BB-A1C6-745B-BE84-9B9407AC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76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94F9-1B32-B466-7B67-53C7344B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667B4-8F4E-E52A-C44B-1464A1A98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1EFE9-553C-23D4-A958-863114E6D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4265B-0424-AE85-570E-F061B376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7D8A7-5FFD-FC1A-DEFC-95D4A556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21CE3-02C9-4C23-EB3C-955D821B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C4AB-EFCE-C609-A46F-A32B39F2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82397-99BE-87C6-5BAE-FE315E46E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D8DEF-9DEB-6FEC-DFDD-08044A33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8D225-3D2F-712E-DDD2-02ED0D786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1FCBD-B81F-BE19-E958-A66C8D4E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0D346-752F-C27A-3B38-DEDDC4E1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1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9DA0C-16C9-DA83-8DDE-4099A0B7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2A112-09E8-DEBB-4DC2-B2C6C9067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B4DBB-C3C2-9FD2-65D0-84A80F08C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979C9-EF22-1949-9B2F-A319F586EE8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86F24-C418-E360-66C7-74095DD25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3B4BD-7F01-70AF-8250-B2E27F7A2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ACC94-3F92-7F45-AF95-F6CE0DD08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cognitive-services/language-service/overview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E5634-36AE-4A0C-9D29-500D94C2D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093" y="2151558"/>
            <a:ext cx="9964017" cy="2311400"/>
          </a:xfrm>
          <a:solidFill>
            <a:srgbClr val="A2AAAD"/>
          </a:solidFill>
        </p:spPr>
        <p:txBody>
          <a:bodyPr>
            <a:normAutofit/>
          </a:bodyPr>
          <a:lstStyle/>
          <a:p>
            <a:pPr algn="ctr"/>
            <a:br>
              <a:rPr lang="en-US" sz="2400" b="1" u="sng" dirty="0"/>
            </a:br>
            <a:br>
              <a:rPr lang="en-US" sz="2400" b="1" u="sng" dirty="0"/>
            </a:br>
            <a:r>
              <a:rPr lang="en-US" sz="4800" b="1" u="sng" dirty="0"/>
              <a:t>”911 Project"</a:t>
            </a:r>
            <a:br>
              <a:rPr lang="en-US" sz="4800" b="1" u="sng" dirty="0"/>
            </a:br>
            <a:br>
              <a:rPr lang="en-US" sz="2400" b="1" u="sng" dirty="0"/>
            </a:br>
            <a:endParaRPr lang="en-US" sz="2400" dirty="0"/>
          </a:p>
          <a:p>
            <a:endParaRPr lang="en-US" sz="2000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537FCFF-6220-CBD6-FF81-D39DCFD4D56D}"/>
              </a:ext>
            </a:extLst>
          </p:cNvPr>
          <p:cNvSpPr>
            <a:spLocks noGrp="1"/>
          </p:cNvSpPr>
          <p:nvPr/>
        </p:nvSpPr>
        <p:spPr>
          <a:xfrm>
            <a:off x="7847693" y="3925594"/>
            <a:ext cx="2394858" cy="486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BA0C2F"/>
                </a:solidFill>
                <a:ea typeface="+mn-lt"/>
                <a:cs typeface="+mn-lt"/>
              </a:rPr>
              <a:t>Harshini Kavuru</a:t>
            </a:r>
            <a:endParaRPr lang="en-US" dirty="0">
              <a:solidFill>
                <a:srgbClr val="BA0C2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720EA-C1D4-27DB-12A9-167FCE049A51}"/>
              </a:ext>
            </a:extLst>
          </p:cNvPr>
          <p:cNvSpPr/>
          <p:nvPr/>
        </p:nvSpPr>
        <p:spPr>
          <a:xfrm>
            <a:off x="-22677" y="0"/>
            <a:ext cx="12214677" cy="1132112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E2E6111-3C43-F39C-4215-ADD900658326}"/>
              </a:ext>
            </a:extLst>
          </p:cNvPr>
          <p:cNvSpPr txBox="1">
            <a:spLocks/>
          </p:cNvSpPr>
          <p:nvPr/>
        </p:nvSpPr>
        <p:spPr>
          <a:xfrm>
            <a:off x="184150" y="241959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What is Text Analysis for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A6890-A3B2-4D88-1B08-93840DE8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461" y="1613089"/>
            <a:ext cx="7772400" cy="42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4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720EA-C1D4-27DB-12A9-167FCE049A51}"/>
              </a:ext>
            </a:extLst>
          </p:cNvPr>
          <p:cNvSpPr/>
          <p:nvPr/>
        </p:nvSpPr>
        <p:spPr>
          <a:xfrm>
            <a:off x="-22677" y="0"/>
            <a:ext cx="12214677" cy="1132112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E2E6111-3C43-F39C-4215-ADD900658326}"/>
              </a:ext>
            </a:extLst>
          </p:cNvPr>
          <p:cNvSpPr txBox="1">
            <a:spLocks/>
          </p:cNvSpPr>
          <p:nvPr/>
        </p:nvSpPr>
        <p:spPr>
          <a:xfrm>
            <a:off x="184150" y="241959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What is Text Analysis for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ECAE5-796F-678B-2C63-BC32CA00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4" y="1847853"/>
            <a:ext cx="7772400" cy="42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4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720EA-C1D4-27DB-12A9-167FCE049A51}"/>
              </a:ext>
            </a:extLst>
          </p:cNvPr>
          <p:cNvSpPr/>
          <p:nvPr/>
        </p:nvSpPr>
        <p:spPr>
          <a:xfrm>
            <a:off x="-22677" y="0"/>
            <a:ext cx="12214677" cy="1132112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E2E6111-3C43-F39C-4215-ADD900658326}"/>
              </a:ext>
            </a:extLst>
          </p:cNvPr>
          <p:cNvSpPr txBox="1">
            <a:spLocks/>
          </p:cNvSpPr>
          <p:nvPr/>
        </p:nvSpPr>
        <p:spPr>
          <a:xfrm>
            <a:off x="184150" y="241959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What is Text Analysis for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109D-2711-F83D-AF6E-B0A1708C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58" y="1479094"/>
            <a:ext cx="7772400" cy="52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5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720EA-C1D4-27DB-12A9-167FCE049A51}"/>
              </a:ext>
            </a:extLst>
          </p:cNvPr>
          <p:cNvSpPr/>
          <p:nvPr/>
        </p:nvSpPr>
        <p:spPr>
          <a:xfrm>
            <a:off x="-22678" y="3402"/>
            <a:ext cx="12214677" cy="1132112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Hugging Face Model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860B5-114D-EBF6-0369-8570A4F5B366}"/>
              </a:ext>
            </a:extLst>
          </p:cNvPr>
          <p:cNvSpPr txBox="1"/>
          <p:nvPr/>
        </p:nvSpPr>
        <p:spPr>
          <a:xfrm>
            <a:off x="663677" y="1714606"/>
            <a:ext cx="10690123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>
                <a:latin typeface="Century Schoolbook"/>
                <a:cs typeface="Arial"/>
              </a:rPr>
              <a:t>The hugging face model is used to obtain key words from the input text.</a:t>
            </a:r>
          </a:p>
          <a:p>
            <a:pPr marL="342900" indent="-342900" algn="just">
              <a:buAutoNum type="arabicPeriod"/>
            </a:pPr>
            <a:endParaRPr lang="en-US" sz="2000" dirty="0">
              <a:latin typeface="Century Schoolbook"/>
              <a:cs typeface="Arial"/>
            </a:endParaRPr>
          </a:p>
          <a:p>
            <a:pPr marL="342900" indent="-342900" algn="just">
              <a:buAutoNum type="arabicPeriod"/>
            </a:pPr>
            <a:r>
              <a:rPr lang="en-US" sz="2000" dirty="0">
                <a:latin typeface="Century Schoolbook"/>
                <a:cs typeface="Arial"/>
              </a:rPr>
              <a:t>There are two types of key words obtained from the model: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/>
                <a:cs typeface="Arial"/>
              </a:rPr>
              <a:t>Chemical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/>
                <a:cs typeface="Arial"/>
              </a:rPr>
              <a:t>Disease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Century Schoolbook"/>
              <a:cs typeface="Arial"/>
            </a:endParaRPr>
          </a:p>
          <a:p>
            <a:pPr algn="just"/>
            <a:r>
              <a:rPr lang="en-US" sz="2000" dirty="0">
                <a:latin typeface="Century Schoolbook"/>
                <a:cs typeface="Arial"/>
              </a:rPr>
              <a:t>3. We will add these key-words separately into the already present dataset.</a:t>
            </a:r>
          </a:p>
          <a:p>
            <a:pPr algn="just"/>
            <a:endParaRPr lang="en-US" sz="2000" dirty="0">
              <a:latin typeface="Century Schoolbook"/>
              <a:cs typeface="Arial"/>
            </a:endParaRPr>
          </a:p>
          <a:p>
            <a:pPr algn="just"/>
            <a:r>
              <a:rPr lang="en-US" sz="2000" dirty="0">
                <a:latin typeface="Century Schoolbook"/>
                <a:cs typeface="Arial"/>
              </a:rPr>
              <a:t>4. Now the dataset will have two additional columns: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Schoolbook"/>
                <a:cs typeface="Arial"/>
              </a:rPr>
              <a:t>Key_words_chemical</a:t>
            </a:r>
            <a:endParaRPr lang="en-US" sz="2000" dirty="0">
              <a:latin typeface="Century Schoolbook"/>
              <a:cs typeface="Arial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Schoolbook"/>
                <a:cs typeface="Arial"/>
              </a:rPr>
              <a:t>Key_words_disease</a:t>
            </a:r>
            <a:endParaRPr lang="en-US" sz="2000" dirty="0">
              <a:latin typeface="Century Schoolbook"/>
              <a:cs typeface="Arial"/>
            </a:endParaRPr>
          </a:p>
          <a:p>
            <a:pPr lvl="2" algn="just"/>
            <a:endParaRPr lang="en-US" sz="2000" dirty="0">
              <a:latin typeface="Century Schoolbook"/>
              <a:cs typeface="Arial"/>
            </a:endParaRPr>
          </a:p>
          <a:p>
            <a:pPr algn="just"/>
            <a:r>
              <a:rPr lang="en-US" sz="2000" dirty="0">
                <a:latin typeface="Century Schoolbook"/>
                <a:cs typeface="Arial"/>
              </a:rPr>
              <a:t>5. The text that doesn’t have any </a:t>
            </a:r>
            <a:r>
              <a:rPr lang="en-US" sz="2000" dirty="0" err="1">
                <a:latin typeface="Century Schoolbook"/>
                <a:cs typeface="Arial"/>
              </a:rPr>
              <a:t>key_words</a:t>
            </a:r>
            <a:r>
              <a:rPr lang="en-US" sz="2000" dirty="0">
                <a:latin typeface="Century Schoolbook"/>
                <a:cs typeface="Arial"/>
              </a:rPr>
              <a:t> will have ‘No’ filled in the column.</a:t>
            </a:r>
          </a:p>
        </p:txBody>
      </p:sp>
    </p:spTree>
    <p:extLst>
      <p:ext uri="{BB962C8B-B14F-4D97-AF65-F5344CB8AC3E}">
        <p14:creationId xmlns:p14="http://schemas.microsoft.com/office/powerpoint/2010/main" val="10241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720EA-C1D4-27DB-12A9-167FCE049A51}"/>
              </a:ext>
            </a:extLst>
          </p:cNvPr>
          <p:cNvSpPr/>
          <p:nvPr/>
        </p:nvSpPr>
        <p:spPr>
          <a:xfrm>
            <a:off x="-22678" y="3402"/>
            <a:ext cx="12214677" cy="1132112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Hugging Face Model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E9775-EF2D-B154-3605-741AF1D9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7" y="1760745"/>
            <a:ext cx="10083062" cy="47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720EA-C1D4-27DB-12A9-167FCE049A51}"/>
              </a:ext>
            </a:extLst>
          </p:cNvPr>
          <p:cNvSpPr/>
          <p:nvPr/>
        </p:nvSpPr>
        <p:spPr>
          <a:xfrm>
            <a:off x="-22678" y="3402"/>
            <a:ext cx="12214677" cy="1132112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Hugging Face Model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860B5-114D-EBF6-0369-8570A4F5B366}"/>
              </a:ext>
            </a:extLst>
          </p:cNvPr>
          <p:cNvSpPr txBox="1"/>
          <p:nvPr/>
        </p:nvSpPr>
        <p:spPr>
          <a:xfrm>
            <a:off x="663677" y="1714606"/>
            <a:ext cx="1069012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>
                <a:latin typeface="Century Schoolbook"/>
                <a:cs typeface="Arial"/>
              </a:rPr>
              <a:t>The above dataset is then divided into variables and targets. The variables consists of: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Schoolbook"/>
                <a:cs typeface="Arial"/>
              </a:rPr>
              <a:t>Clean_text</a:t>
            </a:r>
            <a:endParaRPr lang="en-US" sz="2000" dirty="0">
              <a:latin typeface="Century Schoolbook"/>
              <a:cs typeface="Arial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Schoolbook"/>
                <a:cs typeface="Arial"/>
              </a:rPr>
              <a:t>Key_words_chemical</a:t>
            </a:r>
            <a:endParaRPr lang="en-US" sz="2000" dirty="0">
              <a:latin typeface="Century Schoolbook"/>
              <a:cs typeface="Arial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entury Schoolbook"/>
                <a:cs typeface="Arial"/>
              </a:rPr>
              <a:t>Key_words_disease</a:t>
            </a:r>
            <a:endParaRPr lang="en-US" sz="2000" dirty="0">
              <a:latin typeface="Century Schoolbook"/>
              <a:cs typeface="Arial"/>
            </a:endParaRPr>
          </a:p>
          <a:p>
            <a:pPr algn="just"/>
            <a:endParaRPr lang="en-US" sz="2000" dirty="0">
              <a:latin typeface="Century Schoolbook"/>
              <a:cs typeface="Arial"/>
            </a:endParaRPr>
          </a:p>
          <a:p>
            <a:pPr algn="just"/>
            <a:r>
              <a:rPr lang="en-US" sz="2000" dirty="0">
                <a:latin typeface="Century Schoolbook"/>
                <a:cs typeface="Arial"/>
              </a:rPr>
              <a:t>2. The target consists of the first impression.</a:t>
            </a:r>
          </a:p>
          <a:p>
            <a:pPr algn="just"/>
            <a:endParaRPr lang="en-US" sz="2000" dirty="0">
              <a:latin typeface="Century Schoolbook"/>
              <a:cs typeface="Arial"/>
            </a:endParaRPr>
          </a:p>
          <a:p>
            <a:pPr algn="just"/>
            <a:r>
              <a:rPr lang="en-US" sz="2000" dirty="0">
                <a:latin typeface="Century Schoolbook"/>
                <a:cs typeface="Arial"/>
              </a:rPr>
              <a:t>3. The variables are vectorized using the ‘</a:t>
            </a:r>
            <a:r>
              <a:rPr lang="en-US" sz="2000" dirty="0" err="1">
                <a:latin typeface="Century Schoolbook"/>
                <a:cs typeface="Arial"/>
              </a:rPr>
              <a:t>countvectorizer</a:t>
            </a:r>
            <a:r>
              <a:rPr lang="en-US" sz="2000" dirty="0">
                <a:latin typeface="Century Schoolbook"/>
                <a:cs typeface="Arial"/>
              </a:rPr>
              <a:t>’.</a:t>
            </a:r>
          </a:p>
          <a:p>
            <a:pPr algn="just"/>
            <a:endParaRPr lang="en-US" sz="2000" dirty="0">
              <a:latin typeface="Century Schoolbook"/>
              <a:cs typeface="Arial"/>
            </a:endParaRPr>
          </a:p>
          <a:p>
            <a:pPr algn="just"/>
            <a:r>
              <a:rPr lang="en-US" sz="2000" dirty="0">
                <a:latin typeface="Century Schoolbook"/>
                <a:cs typeface="Arial"/>
              </a:rPr>
              <a:t>4. This data is used to train the SVM and the NB model. </a:t>
            </a:r>
          </a:p>
        </p:txBody>
      </p:sp>
    </p:spTree>
    <p:extLst>
      <p:ext uri="{BB962C8B-B14F-4D97-AF65-F5344CB8AC3E}">
        <p14:creationId xmlns:p14="http://schemas.microsoft.com/office/powerpoint/2010/main" val="193955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720EA-C1D4-27DB-12A9-167FCE049A51}"/>
              </a:ext>
            </a:extLst>
          </p:cNvPr>
          <p:cNvSpPr/>
          <p:nvPr/>
        </p:nvSpPr>
        <p:spPr>
          <a:xfrm>
            <a:off x="-22678" y="3402"/>
            <a:ext cx="12214677" cy="1132112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Hugging Face Model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860B5-114D-EBF6-0369-8570A4F5B366}"/>
              </a:ext>
            </a:extLst>
          </p:cNvPr>
          <p:cNvSpPr txBox="1"/>
          <p:nvPr/>
        </p:nvSpPr>
        <p:spPr>
          <a:xfrm>
            <a:off x="663677" y="1714606"/>
            <a:ext cx="106901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latin typeface="Century Schoolbook"/>
                <a:cs typeface="Arial"/>
              </a:rPr>
              <a:t>1. SVM and NB output respectively: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4AEAB-63AA-2234-2A96-3CAFEE84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6" y="2722014"/>
            <a:ext cx="5834122" cy="2021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BEF3C-EA42-ADD2-B53F-639508608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2809"/>
            <a:ext cx="5781054" cy="21604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7C0C-3452-F94B-E676-D96D52D34A12}"/>
              </a:ext>
            </a:extLst>
          </p:cNvPr>
          <p:cNvCxnSpPr>
            <a:cxnSpLocks/>
          </p:cNvCxnSpPr>
          <p:nvPr/>
        </p:nvCxnSpPr>
        <p:spPr>
          <a:xfrm>
            <a:off x="5879805" y="2307265"/>
            <a:ext cx="0" cy="41254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94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Hugging Face Model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3AAE6-DEB5-8DD5-A909-DE064321BEC6}"/>
              </a:ext>
            </a:extLst>
          </p:cNvPr>
          <p:cNvSpPr/>
          <p:nvPr/>
        </p:nvSpPr>
        <p:spPr>
          <a:xfrm rot="16200000">
            <a:off x="-2306299" y="2308228"/>
            <a:ext cx="6858000" cy="2241543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E89C3259-6651-E1A9-57A7-B9E316FA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75" y="651658"/>
            <a:ext cx="6900382" cy="521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4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Hugging Face Model</a:t>
            </a:r>
            <a:endParaRPr lang="en-US" dirty="0"/>
          </a:p>
        </p:txBody>
      </p:sp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0140523F-E124-8AD8-B14C-8F04DE3A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39" y="68261"/>
            <a:ext cx="6942911" cy="67214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A3AAE6-DEB5-8DD5-A909-DE064321BEC6}"/>
              </a:ext>
            </a:extLst>
          </p:cNvPr>
          <p:cNvSpPr/>
          <p:nvPr/>
        </p:nvSpPr>
        <p:spPr>
          <a:xfrm rot="16200000">
            <a:off x="-2306299" y="2308228"/>
            <a:ext cx="6858000" cy="2241543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720EA-C1D4-27DB-12A9-167FCE049A51}"/>
              </a:ext>
            </a:extLst>
          </p:cNvPr>
          <p:cNvSpPr/>
          <p:nvPr/>
        </p:nvSpPr>
        <p:spPr>
          <a:xfrm>
            <a:off x="-22677" y="0"/>
            <a:ext cx="12214677" cy="1132112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860B5-114D-EBF6-0369-8570A4F5B366}"/>
              </a:ext>
            </a:extLst>
          </p:cNvPr>
          <p:cNvSpPr txBox="1"/>
          <p:nvPr/>
        </p:nvSpPr>
        <p:spPr>
          <a:xfrm>
            <a:off x="663677" y="1714606"/>
            <a:ext cx="1069012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 Analytics for health now allows extraction of Social Determinants of Health (SDOH) and ethnicity mentions in text.</a:t>
            </a:r>
          </a:p>
          <a:p>
            <a:pPr marL="342900" indent="-342900" algn="just">
              <a:buAutoNum type="arabicPeriod"/>
            </a:pPr>
            <a:endParaRPr lang="en-US" sz="20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342900" indent="-342900" algn="just">
              <a:buAutoNum type="arabicPeriod"/>
            </a:pPr>
            <a:endParaRPr lang="en-US" sz="2000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342900" indent="-342900" algn="just">
              <a:buAutoNum type="arabicPeriod"/>
            </a:pP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Text Analytics for health is one of the prebuilt features offered by </a:t>
            </a:r>
            <a:r>
              <a:rPr lang="en-US" sz="2000" b="0" i="0" u="none" strike="noStrike" dirty="0">
                <a:effectLst/>
                <a:latin typeface="Segoe UI" panose="020B0502040204020203" pitchFamily="34" charset="0"/>
                <a:hlinkClick r:id="rId2"/>
              </a:rPr>
              <a:t>Azure Cognitive Service for Language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sz="2000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342900" indent="-342900" algn="just">
              <a:buAutoNum type="arabicPeriod"/>
            </a:pPr>
            <a:endParaRPr lang="en-US" sz="2000" dirty="0">
              <a:latin typeface="Century Schoolbook"/>
              <a:cs typeface="Arial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E2E6111-3C43-F39C-4215-ADD900658326}"/>
              </a:ext>
            </a:extLst>
          </p:cNvPr>
          <p:cNvSpPr txBox="1">
            <a:spLocks/>
          </p:cNvSpPr>
          <p:nvPr/>
        </p:nvSpPr>
        <p:spPr>
          <a:xfrm>
            <a:off x="184150" y="241959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What is Text Analysis for Health</a:t>
            </a:r>
          </a:p>
        </p:txBody>
      </p:sp>
    </p:spTree>
    <p:extLst>
      <p:ext uri="{BB962C8B-B14F-4D97-AF65-F5344CB8AC3E}">
        <p14:creationId xmlns:p14="http://schemas.microsoft.com/office/powerpoint/2010/main" val="192371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350F3-38B2-3F52-15AA-6A5618F2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B720EA-C1D4-27DB-12A9-167FCE049A51}"/>
              </a:ext>
            </a:extLst>
          </p:cNvPr>
          <p:cNvSpPr/>
          <p:nvPr/>
        </p:nvSpPr>
        <p:spPr>
          <a:xfrm>
            <a:off x="-22677" y="0"/>
            <a:ext cx="12214677" cy="1132112"/>
          </a:xfrm>
          <a:prstGeom prst="rect">
            <a:avLst/>
          </a:prstGeom>
          <a:solidFill>
            <a:srgbClr val="BA0C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A0CA88E-AFE6-A6C2-1127-C7D75E3EE5A5}"/>
              </a:ext>
            </a:extLst>
          </p:cNvPr>
          <p:cNvSpPr txBox="1">
            <a:spLocks/>
          </p:cNvSpPr>
          <p:nvPr/>
        </p:nvSpPr>
        <p:spPr>
          <a:xfrm>
            <a:off x="184150" y="241960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E2E6111-3C43-F39C-4215-ADD900658326}"/>
              </a:ext>
            </a:extLst>
          </p:cNvPr>
          <p:cNvSpPr txBox="1">
            <a:spLocks/>
          </p:cNvSpPr>
          <p:nvPr/>
        </p:nvSpPr>
        <p:spPr>
          <a:xfrm>
            <a:off x="184150" y="241959"/>
            <a:ext cx="10515600" cy="819397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A0C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What is Text Analysis for Health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C57CC-F728-5257-576B-6A0D4B0DF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45" y="1649604"/>
            <a:ext cx="7772400" cy="47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65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266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Century Schoolbook</vt:lpstr>
      <vt:lpstr>Segoe UI</vt:lpstr>
      <vt:lpstr>Office Theme</vt:lpstr>
      <vt:lpstr>  ”911 Project"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”911 Project"   </dc:title>
  <dc:creator>Kavuru, Harshini</dc:creator>
  <cp:lastModifiedBy>Kavuru, Harshini</cp:lastModifiedBy>
  <cp:revision>2</cp:revision>
  <dcterms:created xsi:type="dcterms:W3CDTF">2023-04-12T14:25:49Z</dcterms:created>
  <dcterms:modified xsi:type="dcterms:W3CDTF">2023-04-13T21:09:00Z</dcterms:modified>
</cp:coreProperties>
</file>